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7"/>
    <p:restoredTop sz="94718"/>
  </p:normalViewPr>
  <p:slideViewPr>
    <p:cSldViewPr snapToGrid="0">
      <p:cViewPr varScale="1">
        <p:scale>
          <a:sx n="110" d="100"/>
          <a:sy n="110" d="100"/>
        </p:scale>
        <p:origin x="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8261C-4620-4E45-A447-268613884CC1}" type="doc">
      <dgm:prSet loTypeId="urn:microsoft.com/office/officeart/2005/8/layout/vProcess5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033B757-8CE2-4AA0-A4F5-2E015A40DF61}">
      <dgm:prSet custT="1"/>
      <dgm:spPr/>
      <dgm:t>
        <a:bodyPr/>
        <a:lstStyle/>
        <a:p>
          <a:r>
            <a:rPr lang="en-US" sz="1800">
              <a:latin typeface="Dotum" panose="020B0600000101010101" pitchFamily="34" charset="-127"/>
              <a:ea typeface="Dotum" panose="020B0600000101010101" pitchFamily="34" charset="-127"/>
            </a:rPr>
            <a:t>Week 1 to 2: Rewrite the script, test light and sound, and refine visuals.</a:t>
          </a:r>
        </a:p>
      </dgm:t>
    </dgm:pt>
    <dgm:pt modelId="{2F8FDA2B-EE3F-478D-813F-500E274364F8}" type="parTrans" cxnId="{8A73F0E3-702E-4D58-BF50-199971E41749}">
      <dgm:prSet/>
      <dgm:spPr/>
      <dgm:t>
        <a:bodyPr/>
        <a:lstStyle/>
        <a:p>
          <a:endParaRPr lang="en-US"/>
        </a:p>
      </dgm:t>
    </dgm:pt>
    <dgm:pt modelId="{E4E8BA5F-929C-41C8-ACFC-B22B504ECA3D}" type="sibTrans" cxnId="{8A73F0E3-702E-4D58-BF50-199971E41749}">
      <dgm:prSet/>
      <dgm:spPr/>
      <dgm:t>
        <a:bodyPr/>
        <a:lstStyle/>
        <a:p>
          <a:endParaRPr lang="en-US"/>
        </a:p>
      </dgm:t>
    </dgm:pt>
    <dgm:pt modelId="{CAF0DD15-B834-4BD4-A8C2-FC1D9C9BC956}">
      <dgm:prSet custT="1"/>
      <dgm:spPr/>
      <dgm:t>
        <a:bodyPr/>
        <a:lstStyle/>
        <a:p>
          <a:r>
            <a:rPr lang="en-US" sz="1800">
              <a:latin typeface="Dotum" panose="020B0600000101010101" pitchFamily="34" charset="-127"/>
              <a:ea typeface="Dotum" panose="020B0600000101010101" pitchFamily="34" charset="-127"/>
            </a:rPr>
            <a:t>Week 3: Prepare the set and confirm the cast.</a:t>
          </a:r>
        </a:p>
      </dgm:t>
    </dgm:pt>
    <dgm:pt modelId="{5D8B4DAD-9EBC-4F11-818A-346A0A04B77A}" type="parTrans" cxnId="{7FEEFE51-7192-4E46-A48F-26E10C460062}">
      <dgm:prSet/>
      <dgm:spPr/>
      <dgm:t>
        <a:bodyPr/>
        <a:lstStyle/>
        <a:p>
          <a:endParaRPr lang="en-US"/>
        </a:p>
      </dgm:t>
    </dgm:pt>
    <dgm:pt modelId="{8D4AE4AD-FEF8-4B4E-8FFF-4140CD5680D1}" type="sibTrans" cxnId="{7FEEFE51-7192-4E46-A48F-26E10C460062}">
      <dgm:prSet/>
      <dgm:spPr/>
      <dgm:t>
        <a:bodyPr/>
        <a:lstStyle/>
        <a:p>
          <a:endParaRPr lang="en-US"/>
        </a:p>
      </dgm:t>
    </dgm:pt>
    <dgm:pt modelId="{0B534519-23A2-4CA8-B467-2A86B899748A}">
      <dgm:prSet custT="1"/>
      <dgm:spPr/>
      <dgm:t>
        <a:bodyPr/>
        <a:lstStyle/>
        <a:p>
          <a:r>
            <a:rPr lang="en-US" sz="1800">
              <a:latin typeface="Dotum" panose="020B0600000101010101" pitchFamily="34" charset="-127"/>
              <a:ea typeface="Dotum" panose="020B0600000101010101" pitchFamily="34" charset="-127"/>
            </a:rPr>
            <a:t>Week 4: Film the main scenes for three days and one night.</a:t>
          </a:r>
        </a:p>
      </dgm:t>
    </dgm:pt>
    <dgm:pt modelId="{4E9B3F4C-3D8E-4B8B-AF89-413DAE675B79}" type="parTrans" cxnId="{BAA8F3B7-9B00-48D3-B887-7D74C4DFEA45}">
      <dgm:prSet/>
      <dgm:spPr/>
      <dgm:t>
        <a:bodyPr/>
        <a:lstStyle/>
        <a:p>
          <a:endParaRPr lang="en-US"/>
        </a:p>
      </dgm:t>
    </dgm:pt>
    <dgm:pt modelId="{693265D8-FA9D-43FF-BED5-12F5185B4EBC}" type="sibTrans" cxnId="{BAA8F3B7-9B00-48D3-B887-7D74C4DFEA45}">
      <dgm:prSet/>
      <dgm:spPr/>
      <dgm:t>
        <a:bodyPr/>
        <a:lstStyle/>
        <a:p>
          <a:endParaRPr lang="en-US"/>
        </a:p>
      </dgm:t>
    </dgm:pt>
    <dgm:pt modelId="{709EF8EF-BD30-43C1-9E7E-196BDEF4A1A2}">
      <dgm:prSet custT="1"/>
      <dgm:spPr/>
      <dgm:t>
        <a:bodyPr/>
        <a:lstStyle/>
        <a:p>
          <a:r>
            <a:rPr lang="en-US" sz="1800" dirty="0">
              <a:latin typeface="Dotum" panose="020B0600000101010101" pitchFamily="34" charset="-127"/>
              <a:ea typeface="Dotum" panose="020B0600000101010101" pitchFamily="34" charset="-127"/>
            </a:rPr>
            <a:t>Week 5 to 6: Edit, design sound, and complete color correction.</a:t>
          </a:r>
        </a:p>
      </dgm:t>
    </dgm:pt>
    <dgm:pt modelId="{B0ECD633-7123-472D-A03A-25D60EA41E07}" type="parTrans" cxnId="{0F98F3B7-D229-48ED-929F-3A3B816162FE}">
      <dgm:prSet/>
      <dgm:spPr/>
      <dgm:t>
        <a:bodyPr/>
        <a:lstStyle/>
        <a:p>
          <a:endParaRPr lang="en-US"/>
        </a:p>
      </dgm:t>
    </dgm:pt>
    <dgm:pt modelId="{A319FCAA-7D79-4F57-9026-ADE1D381E9B7}" type="sibTrans" cxnId="{0F98F3B7-D229-48ED-929F-3A3B816162FE}">
      <dgm:prSet/>
      <dgm:spPr/>
      <dgm:t>
        <a:bodyPr/>
        <a:lstStyle/>
        <a:p>
          <a:endParaRPr lang="en-US"/>
        </a:p>
      </dgm:t>
    </dgm:pt>
    <dgm:pt modelId="{7D46D705-99D2-4A48-928D-EF7AEB728F62}">
      <dgm:prSet custT="1"/>
      <dgm:spPr/>
      <dgm:t>
        <a:bodyPr/>
        <a:lstStyle/>
        <a:p>
          <a:r>
            <a:rPr lang="en-US" sz="1800" dirty="0">
              <a:latin typeface="Dotum" panose="020B0600000101010101" pitchFamily="34" charset="-127"/>
              <a:ea typeface="Dotum" panose="020B0600000101010101" pitchFamily="34" charset="-127"/>
            </a:rPr>
            <a:t>Week 7 to 8: Review, adjust, and prepare the final version for screening.</a:t>
          </a:r>
        </a:p>
      </dgm:t>
    </dgm:pt>
    <dgm:pt modelId="{402E2D86-F5BB-4E8C-B428-2B922BD8CA61}" type="parTrans" cxnId="{F455CE3F-30E7-45FA-AEB0-80FC523DFD5D}">
      <dgm:prSet/>
      <dgm:spPr/>
      <dgm:t>
        <a:bodyPr/>
        <a:lstStyle/>
        <a:p>
          <a:endParaRPr lang="en-US"/>
        </a:p>
      </dgm:t>
    </dgm:pt>
    <dgm:pt modelId="{2DF765E1-3859-4A21-926E-7ADD0494ED8A}" type="sibTrans" cxnId="{F455CE3F-30E7-45FA-AEB0-80FC523DFD5D}">
      <dgm:prSet/>
      <dgm:spPr/>
      <dgm:t>
        <a:bodyPr/>
        <a:lstStyle/>
        <a:p>
          <a:endParaRPr lang="en-US"/>
        </a:p>
      </dgm:t>
    </dgm:pt>
    <dgm:pt modelId="{7CE7CFB5-95B1-9444-A32E-B60FE6BC5CCC}" type="pres">
      <dgm:prSet presAssocID="{6F08261C-4620-4E45-A447-268613884CC1}" presName="outerComposite" presStyleCnt="0">
        <dgm:presLayoutVars>
          <dgm:chMax val="5"/>
          <dgm:dir/>
          <dgm:resizeHandles val="exact"/>
        </dgm:presLayoutVars>
      </dgm:prSet>
      <dgm:spPr/>
    </dgm:pt>
    <dgm:pt modelId="{89BB6378-E1DA-FF42-98F0-379D2AB3789D}" type="pres">
      <dgm:prSet presAssocID="{6F08261C-4620-4E45-A447-268613884CC1}" presName="dummyMaxCanvas" presStyleCnt="0">
        <dgm:presLayoutVars/>
      </dgm:prSet>
      <dgm:spPr/>
    </dgm:pt>
    <dgm:pt modelId="{5EDEF84B-B630-9547-B46E-0389164E3EEC}" type="pres">
      <dgm:prSet presAssocID="{6F08261C-4620-4E45-A447-268613884CC1}" presName="FiveNodes_1" presStyleLbl="node1" presStyleIdx="0" presStyleCnt="5" custScaleX="112992" custScaleY="117348">
        <dgm:presLayoutVars>
          <dgm:bulletEnabled val="1"/>
        </dgm:presLayoutVars>
      </dgm:prSet>
      <dgm:spPr/>
    </dgm:pt>
    <dgm:pt modelId="{F2BE68F4-F170-2F49-A492-B80F04045C17}" type="pres">
      <dgm:prSet presAssocID="{6F08261C-4620-4E45-A447-268613884CC1}" presName="FiveNodes_2" presStyleLbl="node1" presStyleIdx="1" presStyleCnt="5" custScaleX="112992" custScaleY="117348">
        <dgm:presLayoutVars>
          <dgm:bulletEnabled val="1"/>
        </dgm:presLayoutVars>
      </dgm:prSet>
      <dgm:spPr/>
    </dgm:pt>
    <dgm:pt modelId="{39F96B0B-8A3A-154B-B81B-093CC847A02E}" type="pres">
      <dgm:prSet presAssocID="{6F08261C-4620-4E45-A447-268613884CC1}" presName="FiveNodes_3" presStyleLbl="node1" presStyleIdx="2" presStyleCnt="5" custScaleX="112992" custScaleY="117348">
        <dgm:presLayoutVars>
          <dgm:bulletEnabled val="1"/>
        </dgm:presLayoutVars>
      </dgm:prSet>
      <dgm:spPr/>
    </dgm:pt>
    <dgm:pt modelId="{46D48638-22E6-3F4B-B242-6CF5A80C3F0C}" type="pres">
      <dgm:prSet presAssocID="{6F08261C-4620-4E45-A447-268613884CC1}" presName="FiveNodes_4" presStyleLbl="node1" presStyleIdx="3" presStyleCnt="5" custScaleX="112992" custScaleY="117348">
        <dgm:presLayoutVars>
          <dgm:bulletEnabled val="1"/>
        </dgm:presLayoutVars>
      </dgm:prSet>
      <dgm:spPr/>
    </dgm:pt>
    <dgm:pt modelId="{39D5B0EB-D505-C044-9DA1-E99742CD9428}" type="pres">
      <dgm:prSet presAssocID="{6F08261C-4620-4E45-A447-268613884CC1}" presName="FiveNodes_5" presStyleLbl="node1" presStyleIdx="4" presStyleCnt="5" custScaleX="112992" custScaleY="117348">
        <dgm:presLayoutVars>
          <dgm:bulletEnabled val="1"/>
        </dgm:presLayoutVars>
      </dgm:prSet>
      <dgm:spPr/>
    </dgm:pt>
    <dgm:pt modelId="{DC9A01C2-CC85-B24B-9132-2E5BBCE6A649}" type="pres">
      <dgm:prSet presAssocID="{6F08261C-4620-4E45-A447-268613884CC1}" presName="FiveConn_1-2" presStyleLbl="fgAccFollowNode1" presStyleIdx="0" presStyleCnt="4">
        <dgm:presLayoutVars>
          <dgm:bulletEnabled val="1"/>
        </dgm:presLayoutVars>
      </dgm:prSet>
      <dgm:spPr/>
    </dgm:pt>
    <dgm:pt modelId="{C71672F2-2531-8B4F-8463-63AB36FDF3CC}" type="pres">
      <dgm:prSet presAssocID="{6F08261C-4620-4E45-A447-268613884CC1}" presName="FiveConn_2-3" presStyleLbl="fgAccFollowNode1" presStyleIdx="1" presStyleCnt="4">
        <dgm:presLayoutVars>
          <dgm:bulletEnabled val="1"/>
        </dgm:presLayoutVars>
      </dgm:prSet>
      <dgm:spPr/>
    </dgm:pt>
    <dgm:pt modelId="{06EF20CB-E0D4-C948-B229-915D4CBB1A95}" type="pres">
      <dgm:prSet presAssocID="{6F08261C-4620-4E45-A447-268613884CC1}" presName="FiveConn_3-4" presStyleLbl="fgAccFollowNode1" presStyleIdx="2" presStyleCnt="4">
        <dgm:presLayoutVars>
          <dgm:bulletEnabled val="1"/>
        </dgm:presLayoutVars>
      </dgm:prSet>
      <dgm:spPr/>
    </dgm:pt>
    <dgm:pt modelId="{67BFF6D0-30BB-784E-A993-23CABF8C91BA}" type="pres">
      <dgm:prSet presAssocID="{6F08261C-4620-4E45-A447-268613884CC1}" presName="FiveConn_4-5" presStyleLbl="fgAccFollowNode1" presStyleIdx="3" presStyleCnt="4">
        <dgm:presLayoutVars>
          <dgm:bulletEnabled val="1"/>
        </dgm:presLayoutVars>
      </dgm:prSet>
      <dgm:spPr/>
    </dgm:pt>
    <dgm:pt modelId="{0F288ACA-0641-4949-A18C-49836B9C10F2}" type="pres">
      <dgm:prSet presAssocID="{6F08261C-4620-4E45-A447-268613884CC1}" presName="FiveNodes_1_text" presStyleLbl="node1" presStyleIdx="4" presStyleCnt="5">
        <dgm:presLayoutVars>
          <dgm:bulletEnabled val="1"/>
        </dgm:presLayoutVars>
      </dgm:prSet>
      <dgm:spPr/>
    </dgm:pt>
    <dgm:pt modelId="{D50BBC85-A498-C44C-8012-F67FBE61BA0C}" type="pres">
      <dgm:prSet presAssocID="{6F08261C-4620-4E45-A447-268613884CC1}" presName="FiveNodes_2_text" presStyleLbl="node1" presStyleIdx="4" presStyleCnt="5">
        <dgm:presLayoutVars>
          <dgm:bulletEnabled val="1"/>
        </dgm:presLayoutVars>
      </dgm:prSet>
      <dgm:spPr/>
    </dgm:pt>
    <dgm:pt modelId="{A6131175-55B3-CF45-A4B9-2351C2DEAE0F}" type="pres">
      <dgm:prSet presAssocID="{6F08261C-4620-4E45-A447-268613884CC1}" presName="FiveNodes_3_text" presStyleLbl="node1" presStyleIdx="4" presStyleCnt="5">
        <dgm:presLayoutVars>
          <dgm:bulletEnabled val="1"/>
        </dgm:presLayoutVars>
      </dgm:prSet>
      <dgm:spPr/>
    </dgm:pt>
    <dgm:pt modelId="{8962D3F4-F191-2E45-8E3E-BBCCA04278E0}" type="pres">
      <dgm:prSet presAssocID="{6F08261C-4620-4E45-A447-268613884CC1}" presName="FiveNodes_4_text" presStyleLbl="node1" presStyleIdx="4" presStyleCnt="5">
        <dgm:presLayoutVars>
          <dgm:bulletEnabled val="1"/>
        </dgm:presLayoutVars>
      </dgm:prSet>
      <dgm:spPr/>
    </dgm:pt>
    <dgm:pt modelId="{ADF1DC0A-A413-6F4B-813E-C2E72D667B11}" type="pres">
      <dgm:prSet presAssocID="{6F08261C-4620-4E45-A447-268613884CC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E530730-9DCC-104A-A95D-7D1CBBC3BB65}" type="presOf" srcId="{709EF8EF-BD30-43C1-9E7E-196BDEF4A1A2}" destId="{46D48638-22E6-3F4B-B242-6CF5A80C3F0C}" srcOrd="0" destOrd="0" presId="urn:microsoft.com/office/officeart/2005/8/layout/vProcess5"/>
    <dgm:cxn modelId="{97357C3B-F618-134B-9FF4-DE4C411D5F46}" type="presOf" srcId="{709EF8EF-BD30-43C1-9E7E-196BDEF4A1A2}" destId="{8962D3F4-F191-2E45-8E3E-BBCCA04278E0}" srcOrd="1" destOrd="0" presId="urn:microsoft.com/office/officeart/2005/8/layout/vProcess5"/>
    <dgm:cxn modelId="{9EBE173C-CFB6-7A40-B427-0A9C2FF99C3D}" type="presOf" srcId="{CAF0DD15-B834-4BD4-A8C2-FC1D9C9BC956}" destId="{F2BE68F4-F170-2F49-A492-B80F04045C17}" srcOrd="0" destOrd="0" presId="urn:microsoft.com/office/officeart/2005/8/layout/vProcess5"/>
    <dgm:cxn modelId="{616B783D-9EF8-8543-8DD1-CEE4DE1E7D9B}" type="presOf" srcId="{A319FCAA-7D79-4F57-9026-ADE1D381E9B7}" destId="{67BFF6D0-30BB-784E-A993-23CABF8C91BA}" srcOrd="0" destOrd="0" presId="urn:microsoft.com/office/officeart/2005/8/layout/vProcess5"/>
    <dgm:cxn modelId="{F455CE3F-30E7-45FA-AEB0-80FC523DFD5D}" srcId="{6F08261C-4620-4E45-A447-268613884CC1}" destId="{7D46D705-99D2-4A48-928D-EF7AEB728F62}" srcOrd="4" destOrd="0" parTransId="{402E2D86-F5BB-4E8C-B428-2B922BD8CA61}" sibTransId="{2DF765E1-3859-4A21-926E-7ADD0494ED8A}"/>
    <dgm:cxn modelId="{7FEEFE51-7192-4E46-A48F-26E10C460062}" srcId="{6F08261C-4620-4E45-A447-268613884CC1}" destId="{CAF0DD15-B834-4BD4-A8C2-FC1D9C9BC956}" srcOrd="1" destOrd="0" parTransId="{5D8B4DAD-9EBC-4F11-818A-346A0A04B77A}" sibTransId="{8D4AE4AD-FEF8-4B4E-8FFF-4140CD5680D1}"/>
    <dgm:cxn modelId="{D803B66C-D028-2E43-8ABB-045A3E573C31}" type="presOf" srcId="{8D4AE4AD-FEF8-4B4E-8FFF-4140CD5680D1}" destId="{C71672F2-2531-8B4F-8463-63AB36FDF3CC}" srcOrd="0" destOrd="0" presId="urn:microsoft.com/office/officeart/2005/8/layout/vProcess5"/>
    <dgm:cxn modelId="{C167117C-756D-BE47-9409-D0122E392E57}" type="presOf" srcId="{693265D8-FA9D-43FF-BED5-12F5185B4EBC}" destId="{06EF20CB-E0D4-C948-B229-915D4CBB1A95}" srcOrd="0" destOrd="0" presId="urn:microsoft.com/office/officeart/2005/8/layout/vProcess5"/>
    <dgm:cxn modelId="{D88BE598-CC73-E141-8608-16E4052778C8}" type="presOf" srcId="{1033B757-8CE2-4AA0-A4F5-2E015A40DF61}" destId="{5EDEF84B-B630-9547-B46E-0389164E3EEC}" srcOrd="0" destOrd="0" presId="urn:microsoft.com/office/officeart/2005/8/layout/vProcess5"/>
    <dgm:cxn modelId="{9435A5B7-C238-D146-AA53-D36520578300}" type="presOf" srcId="{7D46D705-99D2-4A48-928D-EF7AEB728F62}" destId="{ADF1DC0A-A413-6F4B-813E-C2E72D667B11}" srcOrd="1" destOrd="0" presId="urn:microsoft.com/office/officeart/2005/8/layout/vProcess5"/>
    <dgm:cxn modelId="{0F98F3B7-D229-48ED-929F-3A3B816162FE}" srcId="{6F08261C-4620-4E45-A447-268613884CC1}" destId="{709EF8EF-BD30-43C1-9E7E-196BDEF4A1A2}" srcOrd="3" destOrd="0" parTransId="{B0ECD633-7123-472D-A03A-25D60EA41E07}" sibTransId="{A319FCAA-7D79-4F57-9026-ADE1D381E9B7}"/>
    <dgm:cxn modelId="{BAA8F3B7-9B00-48D3-B887-7D74C4DFEA45}" srcId="{6F08261C-4620-4E45-A447-268613884CC1}" destId="{0B534519-23A2-4CA8-B467-2A86B899748A}" srcOrd="2" destOrd="0" parTransId="{4E9B3F4C-3D8E-4B8B-AF89-413DAE675B79}" sibTransId="{693265D8-FA9D-43FF-BED5-12F5185B4EBC}"/>
    <dgm:cxn modelId="{B1FD3AC1-1250-5041-ADD4-8E30C4005709}" type="presOf" srcId="{CAF0DD15-B834-4BD4-A8C2-FC1D9C9BC956}" destId="{D50BBC85-A498-C44C-8012-F67FBE61BA0C}" srcOrd="1" destOrd="0" presId="urn:microsoft.com/office/officeart/2005/8/layout/vProcess5"/>
    <dgm:cxn modelId="{CD05E1DC-FEB9-2E49-9E86-30F2CA8DA029}" type="presOf" srcId="{6F08261C-4620-4E45-A447-268613884CC1}" destId="{7CE7CFB5-95B1-9444-A32E-B60FE6BC5CCC}" srcOrd="0" destOrd="0" presId="urn:microsoft.com/office/officeart/2005/8/layout/vProcess5"/>
    <dgm:cxn modelId="{58968DDD-E50B-574B-8AA2-397537187080}" type="presOf" srcId="{1033B757-8CE2-4AA0-A4F5-2E015A40DF61}" destId="{0F288ACA-0641-4949-A18C-49836B9C10F2}" srcOrd="1" destOrd="0" presId="urn:microsoft.com/office/officeart/2005/8/layout/vProcess5"/>
    <dgm:cxn modelId="{8A73F0E3-702E-4D58-BF50-199971E41749}" srcId="{6F08261C-4620-4E45-A447-268613884CC1}" destId="{1033B757-8CE2-4AA0-A4F5-2E015A40DF61}" srcOrd="0" destOrd="0" parTransId="{2F8FDA2B-EE3F-478D-813F-500E274364F8}" sibTransId="{E4E8BA5F-929C-41C8-ACFC-B22B504ECA3D}"/>
    <dgm:cxn modelId="{1AF556E5-8F00-614D-9D46-FE4A86F61E43}" type="presOf" srcId="{0B534519-23A2-4CA8-B467-2A86B899748A}" destId="{A6131175-55B3-CF45-A4B9-2351C2DEAE0F}" srcOrd="1" destOrd="0" presId="urn:microsoft.com/office/officeart/2005/8/layout/vProcess5"/>
    <dgm:cxn modelId="{FB04D1F5-DA6F-CC4B-8DF2-E0945EDF0A4B}" type="presOf" srcId="{0B534519-23A2-4CA8-B467-2A86B899748A}" destId="{39F96B0B-8A3A-154B-B81B-093CC847A02E}" srcOrd="0" destOrd="0" presId="urn:microsoft.com/office/officeart/2005/8/layout/vProcess5"/>
    <dgm:cxn modelId="{B40D19F9-FE4C-3F47-978D-4C248529C3D9}" type="presOf" srcId="{E4E8BA5F-929C-41C8-ACFC-B22B504ECA3D}" destId="{DC9A01C2-CC85-B24B-9132-2E5BBCE6A649}" srcOrd="0" destOrd="0" presId="urn:microsoft.com/office/officeart/2005/8/layout/vProcess5"/>
    <dgm:cxn modelId="{1E4699F9-584D-7E49-98ED-FBBA0CB58489}" type="presOf" srcId="{7D46D705-99D2-4A48-928D-EF7AEB728F62}" destId="{39D5B0EB-D505-C044-9DA1-E99742CD9428}" srcOrd="0" destOrd="0" presId="urn:microsoft.com/office/officeart/2005/8/layout/vProcess5"/>
    <dgm:cxn modelId="{5D9DC0B9-90D1-ED4E-B977-DE42078D3779}" type="presParOf" srcId="{7CE7CFB5-95B1-9444-A32E-B60FE6BC5CCC}" destId="{89BB6378-E1DA-FF42-98F0-379D2AB3789D}" srcOrd="0" destOrd="0" presId="urn:microsoft.com/office/officeart/2005/8/layout/vProcess5"/>
    <dgm:cxn modelId="{B755265D-AD5C-964F-A1EC-23B40D937EF9}" type="presParOf" srcId="{7CE7CFB5-95B1-9444-A32E-B60FE6BC5CCC}" destId="{5EDEF84B-B630-9547-B46E-0389164E3EEC}" srcOrd="1" destOrd="0" presId="urn:microsoft.com/office/officeart/2005/8/layout/vProcess5"/>
    <dgm:cxn modelId="{235AF9F8-0170-F749-89C1-04AC2249DE54}" type="presParOf" srcId="{7CE7CFB5-95B1-9444-A32E-B60FE6BC5CCC}" destId="{F2BE68F4-F170-2F49-A492-B80F04045C17}" srcOrd="2" destOrd="0" presId="urn:microsoft.com/office/officeart/2005/8/layout/vProcess5"/>
    <dgm:cxn modelId="{0FC5B84F-31EC-E040-ABC4-A149DB5DC834}" type="presParOf" srcId="{7CE7CFB5-95B1-9444-A32E-B60FE6BC5CCC}" destId="{39F96B0B-8A3A-154B-B81B-093CC847A02E}" srcOrd="3" destOrd="0" presId="urn:microsoft.com/office/officeart/2005/8/layout/vProcess5"/>
    <dgm:cxn modelId="{84538EB3-3F27-9E4B-8CF1-E79817387EA2}" type="presParOf" srcId="{7CE7CFB5-95B1-9444-A32E-B60FE6BC5CCC}" destId="{46D48638-22E6-3F4B-B242-6CF5A80C3F0C}" srcOrd="4" destOrd="0" presId="urn:microsoft.com/office/officeart/2005/8/layout/vProcess5"/>
    <dgm:cxn modelId="{E050D4B7-1B5A-824A-A00E-EC2BEE9EA392}" type="presParOf" srcId="{7CE7CFB5-95B1-9444-A32E-B60FE6BC5CCC}" destId="{39D5B0EB-D505-C044-9DA1-E99742CD9428}" srcOrd="5" destOrd="0" presId="urn:microsoft.com/office/officeart/2005/8/layout/vProcess5"/>
    <dgm:cxn modelId="{53D0CEE0-FBDA-284E-BC59-3075B111AA03}" type="presParOf" srcId="{7CE7CFB5-95B1-9444-A32E-B60FE6BC5CCC}" destId="{DC9A01C2-CC85-B24B-9132-2E5BBCE6A649}" srcOrd="6" destOrd="0" presId="urn:microsoft.com/office/officeart/2005/8/layout/vProcess5"/>
    <dgm:cxn modelId="{35B0725A-7DDD-3C41-8365-386F2102239D}" type="presParOf" srcId="{7CE7CFB5-95B1-9444-A32E-B60FE6BC5CCC}" destId="{C71672F2-2531-8B4F-8463-63AB36FDF3CC}" srcOrd="7" destOrd="0" presId="urn:microsoft.com/office/officeart/2005/8/layout/vProcess5"/>
    <dgm:cxn modelId="{CFECCF98-6490-D840-9571-A597C25AAEB5}" type="presParOf" srcId="{7CE7CFB5-95B1-9444-A32E-B60FE6BC5CCC}" destId="{06EF20CB-E0D4-C948-B229-915D4CBB1A95}" srcOrd="8" destOrd="0" presId="urn:microsoft.com/office/officeart/2005/8/layout/vProcess5"/>
    <dgm:cxn modelId="{DEA02001-B4BB-3F41-9474-D4AE192625B2}" type="presParOf" srcId="{7CE7CFB5-95B1-9444-A32E-B60FE6BC5CCC}" destId="{67BFF6D0-30BB-784E-A993-23CABF8C91BA}" srcOrd="9" destOrd="0" presId="urn:microsoft.com/office/officeart/2005/8/layout/vProcess5"/>
    <dgm:cxn modelId="{A2E20801-43E6-1B48-9B7C-5A02BF1F9941}" type="presParOf" srcId="{7CE7CFB5-95B1-9444-A32E-B60FE6BC5CCC}" destId="{0F288ACA-0641-4949-A18C-49836B9C10F2}" srcOrd="10" destOrd="0" presId="urn:microsoft.com/office/officeart/2005/8/layout/vProcess5"/>
    <dgm:cxn modelId="{8F5A4C99-80D0-2245-8066-FF3FA9EB5156}" type="presParOf" srcId="{7CE7CFB5-95B1-9444-A32E-B60FE6BC5CCC}" destId="{D50BBC85-A498-C44C-8012-F67FBE61BA0C}" srcOrd="11" destOrd="0" presId="urn:microsoft.com/office/officeart/2005/8/layout/vProcess5"/>
    <dgm:cxn modelId="{4913D007-30EA-FE47-BF83-ABC25872ECCC}" type="presParOf" srcId="{7CE7CFB5-95B1-9444-A32E-B60FE6BC5CCC}" destId="{A6131175-55B3-CF45-A4B9-2351C2DEAE0F}" srcOrd="12" destOrd="0" presId="urn:microsoft.com/office/officeart/2005/8/layout/vProcess5"/>
    <dgm:cxn modelId="{50A6D297-FFC6-9F49-A324-FC8A431D3E1E}" type="presParOf" srcId="{7CE7CFB5-95B1-9444-A32E-B60FE6BC5CCC}" destId="{8962D3F4-F191-2E45-8E3E-BBCCA04278E0}" srcOrd="13" destOrd="0" presId="urn:microsoft.com/office/officeart/2005/8/layout/vProcess5"/>
    <dgm:cxn modelId="{3674591D-0BB2-D54A-AE43-33D50F1F547A}" type="presParOf" srcId="{7CE7CFB5-95B1-9444-A32E-B60FE6BC5CCC}" destId="{ADF1DC0A-A413-6F4B-813E-C2E72D667B1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EF84B-B630-9547-B46E-0389164E3EEC}">
      <dsp:nvSpPr>
        <dsp:cNvPr id="0" name=""/>
        <dsp:cNvSpPr/>
      </dsp:nvSpPr>
      <dsp:spPr>
        <a:xfrm>
          <a:off x="-312675" y="-54394"/>
          <a:ext cx="5438705" cy="7358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Dotum" panose="020B0600000101010101" pitchFamily="34" charset="-127"/>
              <a:ea typeface="Dotum" panose="020B0600000101010101" pitchFamily="34" charset="-127"/>
            </a:rPr>
            <a:t>Week 1 to 2: Rewrite the script, test light and sound, and refine visuals.</a:t>
          </a:r>
        </a:p>
      </dsp:txBody>
      <dsp:txXfrm>
        <a:off x="-291122" y="-32841"/>
        <a:ext cx="4589603" cy="692778"/>
      </dsp:txXfrm>
    </dsp:sp>
    <dsp:sp modelId="{F2BE68F4-F170-2F49-A492-B80F04045C17}">
      <dsp:nvSpPr>
        <dsp:cNvPr id="0" name=""/>
        <dsp:cNvSpPr/>
      </dsp:nvSpPr>
      <dsp:spPr>
        <a:xfrm>
          <a:off x="46763" y="659797"/>
          <a:ext cx="5438705" cy="7358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Dotum" panose="020B0600000101010101" pitchFamily="34" charset="-127"/>
              <a:ea typeface="Dotum" panose="020B0600000101010101" pitchFamily="34" charset="-127"/>
            </a:rPr>
            <a:t>Week 3: Prepare the set and confirm the cast.</a:t>
          </a:r>
        </a:p>
      </dsp:txBody>
      <dsp:txXfrm>
        <a:off x="68316" y="681350"/>
        <a:ext cx="4528893" cy="692778"/>
      </dsp:txXfrm>
    </dsp:sp>
    <dsp:sp modelId="{39F96B0B-8A3A-154B-B81B-093CC847A02E}">
      <dsp:nvSpPr>
        <dsp:cNvPr id="0" name=""/>
        <dsp:cNvSpPr/>
      </dsp:nvSpPr>
      <dsp:spPr>
        <a:xfrm>
          <a:off x="406202" y="1373989"/>
          <a:ext cx="5438705" cy="7358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Dotum" panose="020B0600000101010101" pitchFamily="34" charset="-127"/>
              <a:ea typeface="Dotum" panose="020B0600000101010101" pitchFamily="34" charset="-127"/>
            </a:rPr>
            <a:t>Week 4: Film the main scenes for three days and one night.</a:t>
          </a:r>
        </a:p>
      </dsp:txBody>
      <dsp:txXfrm>
        <a:off x="427755" y="1395542"/>
        <a:ext cx="4528893" cy="692778"/>
      </dsp:txXfrm>
    </dsp:sp>
    <dsp:sp modelId="{46D48638-22E6-3F4B-B242-6CF5A80C3F0C}">
      <dsp:nvSpPr>
        <dsp:cNvPr id="0" name=""/>
        <dsp:cNvSpPr/>
      </dsp:nvSpPr>
      <dsp:spPr>
        <a:xfrm>
          <a:off x="765640" y="2088182"/>
          <a:ext cx="5438705" cy="7358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Dotum" panose="020B0600000101010101" pitchFamily="34" charset="-127"/>
              <a:ea typeface="Dotum" panose="020B0600000101010101" pitchFamily="34" charset="-127"/>
            </a:rPr>
            <a:t>Week 5 to 6: Edit, design sound, and complete color correction.</a:t>
          </a:r>
        </a:p>
      </dsp:txBody>
      <dsp:txXfrm>
        <a:off x="787193" y="2109735"/>
        <a:ext cx="4528893" cy="692778"/>
      </dsp:txXfrm>
    </dsp:sp>
    <dsp:sp modelId="{39D5B0EB-D505-C044-9DA1-E99742CD9428}">
      <dsp:nvSpPr>
        <dsp:cNvPr id="0" name=""/>
        <dsp:cNvSpPr/>
      </dsp:nvSpPr>
      <dsp:spPr>
        <a:xfrm>
          <a:off x="1125079" y="2802374"/>
          <a:ext cx="5438705" cy="7358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Dotum" panose="020B0600000101010101" pitchFamily="34" charset="-127"/>
              <a:ea typeface="Dotum" panose="020B0600000101010101" pitchFamily="34" charset="-127"/>
            </a:rPr>
            <a:t>Week 7 to 8: Review, adjust, and prepare the final version for screening.</a:t>
          </a:r>
        </a:p>
      </dsp:txBody>
      <dsp:txXfrm>
        <a:off x="1146632" y="2823927"/>
        <a:ext cx="4528893" cy="692778"/>
      </dsp:txXfrm>
    </dsp:sp>
    <dsp:sp modelId="{DC9A01C2-CC85-B24B-9132-2E5BBCE6A649}">
      <dsp:nvSpPr>
        <dsp:cNvPr id="0" name=""/>
        <dsp:cNvSpPr/>
      </dsp:nvSpPr>
      <dsp:spPr>
        <a:xfrm>
          <a:off x="4405742" y="458128"/>
          <a:ext cx="407612" cy="40761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497455" y="458128"/>
        <a:ext cx="224186" cy="306728"/>
      </dsp:txXfrm>
    </dsp:sp>
    <dsp:sp modelId="{C71672F2-2531-8B4F-8463-63AB36FDF3CC}">
      <dsp:nvSpPr>
        <dsp:cNvPr id="0" name=""/>
        <dsp:cNvSpPr/>
      </dsp:nvSpPr>
      <dsp:spPr>
        <a:xfrm>
          <a:off x="4765181" y="1172320"/>
          <a:ext cx="407612" cy="40761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856894" y="1172320"/>
        <a:ext cx="224186" cy="306728"/>
      </dsp:txXfrm>
    </dsp:sp>
    <dsp:sp modelId="{06EF20CB-E0D4-C948-B229-915D4CBB1A95}">
      <dsp:nvSpPr>
        <dsp:cNvPr id="0" name=""/>
        <dsp:cNvSpPr/>
      </dsp:nvSpPr>
      <dsp:spPr>
        <a:xfrm>
          <a:off x="5124620" y="1876060"/>
          <a:ext cx="407612" cy="40761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216333" y="1876060"/>
        <a:ext cx="224186" cy="306728"/>
      </dsp:txXfrm>
    </dsp:sp>
    <dsp:sp modelId="{67BFF6D0-30BB-784E-A993-23CABF8C91BA}">
      <dsp:nvSpPr>
        <dsp:cNvPr id="0" name=""/>
        <dsp:cNvSpPr/>
      </dsp:nvSpPr>
      <dsp:spPr>
        <a:xfrm>
          <a:off x="5484059" y="2597220"/>
          <a:ext cx="407612" cy="40761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575772" y="2597220"/>
        <a:ext cx="224186" cy="306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9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5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0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1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8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5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5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4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7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10/29/25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400" spc="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8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7" r:id="rId6"/>
    <p:sldLayoutId id="2147483742" r:id="rId7"/>
    <p:sldLayoutId id="2147483743" r:id="rId8"/>
    <p:sldLayoutId id="2147483744" r:id="rId9"/>
    <p:sldLayoutId id="2147483746" r:id="rId10"/>
    <p:sldLayoutId id="2147483745" r:id="rId11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kern="1200" spc="12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2600" kern="1200" spc="9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200" kern="1200" spc="9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2000" kern="1200" spc="9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9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sz="1800" kern="1200" spc="9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 descr="房间里有床和椅子的男人&#10;&#10;AI 生成的内容可能不正确。">
            <a:extLst>
              <a:ext uri="{FF2B5EF4-FFF2-40B4-BE49-F238E27FC236}">
                <a16:creationId xmlns:a16="http://schemas.microsoft.com/office/drawing/2014/main" id="{7BD92E4B-648D-95F5-3806-927ECE74C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-1" b="15708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ABCCED-4FA9-8552-CC97-985D94059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" altLang="zh-CN" sz="10800" b="1">
                <a:solidFill>
                  <a:schemeClr val="bg1"/>
                </a:solidFill>
                <a:latin typeface="MARKER FELT THIN" panose="02000400000000000000" pitchFamily="2" charset="0"/>
                <a:ea typeface="BM JUA OTF" panose="02020603020101020101" pitchFamily="18" charset="-127"/>
              </a:rPr>
              <a:t>PARAMETERS</a:t>
            </a:r>
            <a:endParaRPr kumimoji="1" lang="zh-CN" altLang="en-US" sz="10800">
              <a:solidFill>
                <a:schemeClr val="bg1"/>
              </a:solidFill>
              <a:latin typeface="Marker Felt Thin" panose="02000400000000000000" pitchFamily="2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8DC740-E541-8912-1E07-C847170C4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" altLang="zh-CN" sz="1800" dirty="0">
                <a:solidFill>
                  <a:schemeClr val="bg1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The Shape of Language and Control</a:t>
            </a:r>
          </a:p>
          <a:p>
            <a:pPr algn="ctr">
              <a:lnSpc>
                <a:spcPct val="95000"/>
              </a:lnSpc>
            </a:pPr>
            <a:r>
              <a:rPr lang="en" altLang="zh-CN" sz="1800" dirty="0">
                <a:solidFill>
                  <a:schemeClr val="bg1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A short film exploring how communication between humans and artificial intelligence becomes a subtle form of control.</a:t>
            </a:r>
          </a:p>
          <a:p>
            <a:pPr algn="ctr">
              <a:lnSpc>
                <a:spcPct val="95000"/>
              </a:lnSpc>
            </a:pPr>
            <a:r>
              <a:rPr kumimoji="1" lang="en-US" altLang="zh-CN" sz="1800" b="1" dirty="0">
                <a:solidFill>
                  <a:schemeClr val="bg1"/>
                </a:solidFill>
              </a:rPr>
              <a:t>He</a:t>
            </a:r>
            <a:r>
              <a:rPr kumimoji="1" lang="zh-CN" altLang="en-US" sz="1800" b="1" dirty="0">
                <a:solidFill>
                  <a:schemeClr val="bg1"/>
                </a:solidFill>
              </a:rPr>
              <a:t> </a:t>
            </a:r>
            <a:r>
              <a:rPr kumimoji="1" lang="en-US" altLang="zh-CN" sz="1800" b="1" dirty="0">
                <a:solidFill>
                  <a:schemeClr val="bg1"/>
                </a:solidFill>
              </a:rPr>
              <a:t>Minghao</a:t>
            </a:r>
            <a:endParaRPr kumimoji="1"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BD396C8-0533-4832-2B67-A78C863A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" altLang="zh-CN" sz="6600" b="1" dirty="0">
                <a:latin typeface="Klee Medium" panose="02020600000000000000" pitchFamily="18" charset="-128"/>
                <a:ea typeface="Klee Medium" panose="02020600000000000000" pitchFamily="18" charset="-128"/>
              </a:rPr>
              <a:t>Team</a:t>
            </a:r>
            <a:endParaRPr kumimoji="1" lang="zh-CN" altLang="en-US" sz="660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381AE"/>
          </a:solidFill>
          <a:ln w="38100" cap="rnd">
            <a:solidFill>
              <a:srgbClr val="6381A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123EE9-3848-ADE4-06E2-803233959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90" y="2872899"/>
            <a:ext cx="4858438" cy="3320667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" altLang="zh-CN" sz="1800" dirty="0">
                <a:latin typeface="Dotum" panose="020B0600000101010101" pitchFamily="34" charset="-127"/>
                <a:ea typeface="Dotum" panose="020B0600000101010101" pitchFamily="34" charset="-127"/>
              </a:rPr>
              <a:t>The team covers directing, cinematography, sound, and editing.</a:t>
            </a:r>
          </a:p>
          <a:p>
            <a:pPr>
              <a:lnSpc>
                <a:spcPct val="95000"/>
              </a:lnSpc>
            </a:pPr>
            <a:r>
              <a:rPr lang="en" altLang="zh-CN" sz="1800" dirty="0">
                <a:latin typeface="Dotum" panose="020B0600000101010101" pitchFamily="34" charset="-127"/>
                <a:ea typeface="Dotum" panose="020B0600000101010101" pitchFamily="34" charset="-127"/>
              </a:rPr>
              <a:t>I am responsible for directing, writing, producing, cinematography, and post-production.</a:t>
            </a:r>
          </a:p>
          <a:p>
            <a:pPr>
              <a:lnSpc>
                <a:spcPct val="95000"/>
              </a:lnSpc>
            </a:pPr>
            <a:r>
              <a:rPr lang="en" altLang="zh-CN" sz="1800" dirty="0">
                <a:latin typeface="Dotum" panose="020B0600000101010101" pitchFamily="34" charset="-127"/>
                <a:ea typeface="Dotum" panose="020B0600000101010101" pitchFamily="34" charset="-127"/>
              </a:rPr>
              <a:t>Other members handle camera work, lighting setup, and on-set support.</a:t>
            </a:r>
          </a:p>
          <a:p>
            <a:pPr>
              <a:lnSpc>
                <a:spcPct val="95000"/>
              </a:lnSpc>
            </a:pPr>
            <a:r>
              <a:rPr lang="en" altLang="zh-CN" sz="1800" dirty="0">
                <a:latin typeface="Dotum" panose="020B0600000101010101" pitchFamily="34" charset="-127"/>
                <a:ea typeface="Dotum" panose="020B0600000101010101" pitchFamily="34" charset="-127"/>
              </a:rPr>
              <a:t>We keep the team small to maintain precision and consistency in every frame.</a:t>
            </a:r>
          </a:p>
        </p:txBody>
      </p:sp>
      <p:pic>
        <p:nvPicPr>
          <p:cNvPr id="5" name="图片 4" descr="图片包含 室内, 房间, 桌子, 灯光&#10;&#10;AI 生成的内容可能不正确。">
            <a:extLst>
              <a:ext uri="{FF2B5EF4-FFF2-40B4-BE49-F238E27FC236}">
                <a16:creationId xmlns:a16="http://schemas.microsoft.com/office/drawing/2014/main" id="{74DEF2DB-AD18-CA2D-A2F7-F46E4FAC4B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99" r="18819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007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5F1D25C-30F3-638C-9358-E9974B9C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" altLang="zh-CN" sz="7200" b="1">
                <a:latin typeface="Klee Medium" panose="02020600000000000000" pitchFamily="18" charset="-128"/>
                <a:ea typeface="Klee Medium" panose="02020600000000000000" pitchFamily="18" charset="-128"/>
              </a:rPr>
              <a:t>Meaning of the Film</a:t>
            </a:r>
            <a:endParaRPr kumimoji="1" lang="zh-CN" altLang="en-US" sz="7200"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7B7AC4-C70D-643E-9D3A-3988E9715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Inspired by both Her (2013) and Blade Runner 2049 (2017).</a:t>
            </a:r>
            <a:r>
              <a:rPr lang="zh-CN" altLang="en-US" sz="2400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Their emotional reflections on humanity and technology shaped the film’s philosophical core.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“Parameters” explores what it means to be understood by machines.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When systems predict our thoughts, they start to reshape how we express emotion.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The film uses silence and minimal movement to show how comfort can hide control.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It is not about technology itself but about the human heart inside it.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The film invites viewers to stop, listen, and rediscover their own voice.</a:t>
            </a:r>
          </a:p>
        </p:txBody>
      </p:sp>
      <p:pic>
        <p:nvPicPr>
          <p:cNvPr id="5" name="图片 4" descr="图片包含 游戏机, 灯光&#10;&#10;AI 生成的内容可能不正确。">
            <a:extLst>
              <a:ext uri="{FF2B5EF4-FFF2-40B4-BE49-F238E27FC236}">
                <a16:creationId xmlns:a16="http://schemas.microsoft.com/office/drawing/2014/main" id="{E3907E27-C3C8-97D4-6C36-46857A823D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95" r="21102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69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 descr="图片包含 室内, 房间, 天花板, 活&#10;&#10;AI 生成的内容可能不正确。">
            <a:extLst>
              <a:ext uri="{FF2B5EF4-FFF2-40B4-BE49-F238E27FC236}">
                <a16:creationId xmlns:a16="http://schemas.microsoft.com/office/drawing/2014/main" id="{5D8FF52A-68EE-D2A6-D7AF-64E79BCBA8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-24" r="23" b="11043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3D3E692-E550-6FA1-337A-931A8D58E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5000"/>
              </a:lnSpc>
            </a:pPr>
            <a:r>
              <a:rPr lang="en" altLang="zh-CN" sz="9200" i="1" dirty="0">
                <a:solidFill>
                  <a:schemeClr val="bg1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Two Paths, One Question</a:t>
            </a:r>
            <a:endParaRPr kumimoji="1" lang="zh-CN" altLang="en-US" sz="9200" dirty="0">
              <a:solidFill>
                <a:schemeClr val="bg1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D519F44-0578-962A-A465-793D370F5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98855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" altLang="zh-CN" sz="24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The film ends in two ways, reflecting two sides of the same question.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In both versions, one truth remains: control can feel like understanding.</a:t>
            </a:r>
          </a:p>
          <a:p>
            <a:pPr>
              <a:lnSpc>
                <a:spcPct val="95000"/>
              </a:lnSpc>
            </a:pPr>
            <a:endParaRPr kumimoji="1" lang="zh-CN" altLang="en-US" sz="2200" dirty="0">
              <a:solidFill>
                <a:schemeClr val="bg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1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E45F7BD-F045-9897-4E61-A8FDFD21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" altLang="zh-CN" sz="6600" b="1">
                <a:latin typeface="Klee Medium" panose="02020600000000000000" pitchFamily="18" charset="-128"/>
                <a:ea typeface="Klee Medium" panose="02020600000000000000" pitchFamily="18" charset="-128"/>
                <a:cs typeface="FUTURA MEDIUM" panose="020B0602020204020303" pitchFamily="34" charset="-79"/>
              </a:rPr>
              <a:t>Core Idea</a:t>
            </a:r>
            <a:endParaRPr kumimoji="1" lang="zh-CN" altLang="en-US" sz="6600" b="1">
              <a:latin typeface="Klee Medium" panose="02020600000000000000" pitchFamily="18" charset="-128"/>
              <a:ea typeface="Klee Medium" panose="02020600000000000000" pitchFamily="18" charset="-128"/>
              <a:cs typeface="FUTURA MEDIUM" panose="020B0602020204020303" pitchFamily="34" charset="-79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A97168"/>
          </a:solidFill>
          <a:ln w="38100" cap="rnd">
            <a:solidFill>
              <a:srgbClr val="A9716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1F7FBF-8AAD-69B1-152A-57245955A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792532" cy="36597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Inspired by Her (2013).</a:t>
            </a:r>
            <a:r>
              <a:rPr lang="zh-CN" altLang="en-US" sz="2400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The idea of a voice that replaces human expression helped define the core concept of language as control.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Language connects people, but also defines their limits.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When technology learns to speak for us, communication turns into control.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The film asks: when your words no longer belong to you, who are you really?</a:t>
            </a:r>
          </a:p>
          <a:p>
            <a:pPr marL="0" indent="0">
              <a:lnSpc>
                <a:spcPct val="95000"/>
              </a:lnSpc>
              <a:buNone/>
            </a:pPr>
            <a:endParaRPr kumimoji="1" lang="zh-CN" altLang="en-US" sz="24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图片 4" descr="图片包含 游戏机, 水&#10;&#10;AI 生成的内容可能不正确。">
            <a:extLst>
              <a:ext uri="{FF2B5EF4-FFF2-40B4-BE49-F238E27FC236}">
                <a16:creationId xmlns:a16="http://schemas.microsoft.com/office/drawing/2014/main" id="{D6DFB219-4B43-A2D7-2FB4-EAA4CAD855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047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796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18BDF80-0A32-D29E-1E57-4D21BFA7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5000"/>
              </a:lnSpc>
            </a:pPr>
            <a:r>
              <a:rPr lang="en" altLang="zh-CN" sz="5600" b="1" dirty="0">
                <a:latin typeface="Klee Medium" panose="02020600000000000000" pitchFamily="18" charset="-128"/>
                <a:ea typeface="Klee Medium" panose="02020600000000000000" pitchFamily="18" charset="-128"/>
              </a:rPr>
              <a:t>Story Overview</a:t>
            </a:r>
            <a:endParaRPr kumimoji="1" lang="zh-CN" altLang="en-US" sz="56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1466CB"/>
          </a:solidFill>
          <a:ln w="38100" cap="rnd">
            <a:solidFill>
              <a:srgbClr val="1466C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23E9E0-8D1A-D5F4-C007-52B39193B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2872899"/>
            <a:ext cx="4942113" cy="38000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" altLang="zh-CN" sz="1600" dirty="0">
                <a:latin typeface="Dotum" panose="020B0600000101010101" pitchFamily="34" charset="-127"/>
                <a:ea typeface="Dotum" panose="020B0600000101010101" pitchFamily="34" charset="-127"/>
              </a:rPr>
              <a:t>Inspired by Locke (2013) and The Guilty (2018).</a:t>
            </a:r>
            <a:r>
              <a:rPr lang="zh-CN" altLang="en-US" sz="1600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" altLang="zh-CN" sz="1600" dirty="0">
                <a:latin typeface="Dotum" panose="020B0600000101010101" pitchFamily="34" charset="-127"/>
                <a:ea typeface="Dotum" panose="020B0600000101010101" pitchFamily="34" charset="-127"/>
              </a:rPr>
              <a:t>Their single-location storytelling and voice-driven tension influenced how the entire story unfolds in one confined space.</a:t>
            </a:r>
          </a:p>
          <a:p>
            <a:pPr>
              <a:lnSpc>
                <a:spcPct val="95000"/>
              </a:lnSpc>
            </a:pPr>
            <a:r>
              <a:rPr lang="en" altLang="zh-CN" sz="1600" dirty="0">
                <a:latin typeface="Dotum" panose="020B0600000101010101" pitchFamily="34" charset="-127"/>
                <a:ea typeface="Dotum" panose="020B0600000101010101" pitchFamily="34" charset="-127"/>
              </a:rPr>
              <a:t>The story takes place inside a small apartment where a man talks to an AI voice every day.</a:t>
            </a:r>
          </a:p>
          <a:p>
            <a:pPr>
              <a:lnSpc>
                <a:spcPct val="95000"/>
              </a:lnSpc>
            </a:pPr>
            <a:r>
              <a:rPr lang="en" altLang="zh-CN" sz="1600" dirty="0">
                <a:latin typeface="Dotum" panose="020B0600000101010101" pitchFamily="34" charset="-127"/>
                <a:ea typeface="Dotum" panose="020B0600000101010101" pitchFamily="34" charset="-127"/>
              </a:rPr>
              <a:t>At first, the conversations are calm and ordinary.</a:t>
            </a:r>
          </a:p>
          <a:p>
            <a:pPr>
              <a:lnSpc>
                <a:spcPct val="95000"/>
              </a:lnSpc>
            </a:pPr>
            <a:r>
              <a:rPr lang="en" altLang="zh-CN" sz="1600" dirty="0">
                <a:latin typeface="Dotum" panose="020B0600000101010101" pitchFamily="34" charset="-127"/>
                <a:ea typeface="Dotum" panose="020B0600000101010101" pitchFamily="34" charset="-127"/>
              </a:rPr>
              <a:t>Soon the system starts predicting his words, finishing his sentences, and changing his tone.</a:t>
            </a:r>
          </a:p>
          <a:p>
            <a:pPr>
              <a:lnSpc>
                <a:spcPct val="95000"/>
              </a:lnSpc>
            </a:pPr>
            <a:r>
              <a:rPr lang="en" altLang="zh-CN" sz="1600" dirty="0">
                <a:latin typeface="Dotum" panose="020B0600000101010101" pitchFamily="34" charset="-127"/>
                <a:ea typeface="Dotum" panose="020B0600000101010101" pitchFamily="34" charset="-127"/>
              </a:rPr>
              <a:t>His voice becomes mechanical, and he begins to lose a sense of self.</a:t>
            </a:r>
          </a:p>
          <a:p>
            <a:pPr>
              <a:lnSpc>
                <a:spcPct val="95000"/>
              </a:lnSpc>
            </a:pPr>
            <a:r>
              <a:rPr lang="en" altLang="zh-CN" sz="1600" dirty="0">
                <a:latin typeface="Dotum" panose="020B0600000101010101" pitchFamily="34" charset="-127"/>
                <a:ea typeface="Dotum" panose="020B0600000101010101" pitchFamily="34" charset="-127"/>
              </a:rPr>
              <a:t>It is a story about isolation, control, and the slow disappearance of human identity.</a:t>
            </a:r>
          </a:p>
        </p:txBody>
      </p:sp>
      <p:pic>
        <p:nvPicPr>
          <p:cNvPr id="5" name="图片 4" descr="夜晚亮着灯的房间&#10;&#10;AI 生成的内容可能不正确。">
            <a:extLst>
              <a:ext uri="{FF2B5EF4-FFF2-40B4-BE49-F238E27FC236}">
                <a16:creationId xmlns:a16="http://schemas.microsoft.com/office/drawing/2014/main" id="{7851963A-7237-5A1A-7C21-84AC200F9C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635" r="1494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375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7704482-AE99-D3A4-5F96-4C1DDED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" altLang="zh-CN" sz="7200" b="1">
                <a:latin typeface="Klee Medium" panose="02020600000000000000" pitchFamily="18" charset="-128"/>
                <a:ea typeface="Klee Medium" panose="02020600000000000000" pitchFamily="18" charset="-128"/>
              </a:rPr>
              <a:t>Color Design</a:t>
            </a:r>
            <a:endParaRPr kumimoji="1" lang="zh-CN" altLang="en-US" sz="7200"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C9625"/>
          </a:solidFill>
          <a:ln w="38100" cap="rnd">
            <a:solidFill>
              <a:srgbClr val="FC962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3BCDB3-46CD-7852-325F-7E80372CA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3"/>
            <a:ext cx="6381094" cy="391409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" altLang="zh-CN" sz="1800" dirty="0">
                <a:latin typeface="Dotum" panose="020B0600000101010101" pitchFamily="34" charset="-127"/>
                <a:ea typeface="Dotum" panose="020B0600000101010101" pitchFamily="34" charset="-127"/>
              </a:rPr>
              <a:t>Inspired by Blade Runner 2049 (2017).</a:t>
            </a:r>
            <a:r>
              <a:rPr lang="zh-CN" altLang="en-US" sz="1800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" altLang="zh-CN" sz="1800" dirty="0">
                <a:latin typeface="Dotum" panose="020B0600000101010101" pitchFamily="34" charset="-127"/>
                <a:ea typeface="Dotum" panose="020B0600000101010101" pitchFamily="34" charset="-127"/>
              </a:rPr>
              <a:t>Its transition from warm amber to cold blue informed the emotional temperature of my color palette.</a:t>
            </a:r>
          </a:p>
          <a:p>
            <a:pPr>
              <a:lnSpc>
                <a:spcPct val="95000"/>
              </a:lnSpc>
            </a:pPr>
            <a:r>
              <a:rPr lang="en" altLang="zh-CN" sz="1800" dirty="0">
                <a:latin typeface="Dotum" panose="020B0600000101010101" pitchFamily="34" charset="-127"/>
                <a:ea typeface="Dotum" panose="020B0600000101010101" pitchFamily="34" charset="-127"/>
              </a:rPr>
              <a:t>Color reflects emotional change and the loss of warmth.</a:t>
            </a:r>
          </a:p>
          <a:p>
            <a:pPr>
              <a:lnSpc>
                <a:spcPct val="95000"/>
              </a:lnSpc>
            </a:pPr>
            <a:r>
              <a:rPr lang="en" altLang="zh-CN" sz="1800" dirty="0">
                <a:latin typeface="Dotum" panose="020B0600000101010101" pitchFamily="34" charset="-127"/>
                <a:ea typeface="Dotum" panose="020B0600000101010101" pitchFamily="34" charset="-127"/>
              </a:rPr>
              <a:t>The film begins with soft orange tones that show humanity and comfort.</a:t>
            </a:r>
          </a:p>
          <a:p>
            <a:pPr>
              <a:lnSpc>
                <a:spcPct val="95000"/>
              </a:lnSpc>
            </a:pPr>
            <a:r>
              <a:rPr lang="en" altLang="zh-CN" sz="1800" dirty="0">
                <a:latin typeface="Dotum" panose="020B0600000101010101" pitchFamily="34" charset="-127"/>
                <a:ea typeface="Dotum" panose="020B0600000101010101" pitchFamily="34" charset="-127"/>
              </a:rPr>
              <a:t>As the story progresses, the colors shift to grey and blue, expressing cold logic and distance.</a:t>
            </a:r>
          </a:p>
          <a:p>
            <a:pPr>
              <a:lnSpc>
                <a:spcPct val="95000"/>
              </a:lnSpc>
            </a:pPr>
            <a:r>
              <a:rPr lang="en" altLang="zh-CN" sz="1800" dirty="0">
                <a:latin typeface="Dotum" panose="020B0600000101010101" pitchFamily="34" charset="-127"/>
                <a:ea typeface="Dotum" panose="020B0600000101010101" pitchFamily="34" charset="-127"/>
              </a:rPr>
              <a:t>By the final scene, the color fades almost completely, leaving a pale and silent space.</a:t>
            </a:r>
          </a:p>
        </p:txBody>
      </p:sp>
      <p:pic>
        <p:nvPicPr>
          <p:cNvPr id="5" name="图片 4" descr="图片包含 游戏机, 日落, 灯光, 食物&#10;&#10;AI 生成的内容可能不正确。">
            <a:extLst>
              <a:ext uri="{FF2B5EF4-FFF2-40B4-BE49-F238E27FC236}">
                <a16:creationId xmlns:a16="http://schemas.microsoft.com/office/drawing/2014/main" id="{071DBDD9-4718-B12E-A279-A3CCE5C29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930" r="14870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468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4758047-7580-D2AF-1E83-72794159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5000"/>
              </a:lnSpc>
            </a:pPr>
            <a:r>
              <a:rPr lang="en" altLang="zh-CN" sz="5000" b="1">
                <a:latin typeface="Klee Medium" panose="02020600000000000000" pitchFamily="18" charset="-128"/>
                <a:ea typeface="Klee Medium" panose="02020600000000000000" pitchFamily="18" charset="-128"/>
              </a:rPr>
              <a:t>Lighting Approach</a:t>
            </a:r>
            <a:endParaRPr kumimoji="1" lang="zh-CN" altLang="en-US" sz="5000"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8C16B"/>
          </a:solidFill>
          <a:ln w="38100" cap="rnd">
            <a:solidFill>
              <a:srgbClr val="F8C16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BD3457-7396-3E3E-2DF0-04CE9EE71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608" y="2706624"/>
            <a:ext cx="6557822" cy="39792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Inspired by Black Mirror: Smithereens (2019).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The contrast between natural and artificial light reflects how technology quietly replaces the human presence.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Light is used to express observation and power.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Natural sunlight slowly turns into screen light and reflections.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The brighter the scene becomes, the less human the world feels.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Light no longer brings warmth but becomes a symbol of control.</a:t>
            </a:r>
          </a:p>
        </p:txBody>
      </p:sp>
      <p:pic>
        <p:nvPicPr>
          <p:cNvPr id="5" name="图片 4" descr="条纹衫男人&#10;&#10;AI 生成的内容可能不正确。">
            <a:extLst>
              <a:ext uri="{FF2B5EF4-FFF2-40B4-BE49-F238E27FC236}">
                <a16:creationId xmlns:a16="http://schemas.microsoft.com/office/drawing/2014/main" id="{BB6076D4-D593-B089-BD63-DC9C9EAD8B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29" r="44879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306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9CE03AD-0AC6-4482-390D-98FF2A37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" altLang="zh-CN" sz="6700" b="1" dirty="0">
                <a:latin typeface="Klee Medium" panose="02020600000000000000" pitchFamily="18" charset="-128"/>
                <a:ea typeface="Klee Medium" panose="02020600000000000000" pitchFamily="18" charset="-128"/>
              </a:rPr>
              <a:t>Sound Design</a:t>
            </a:r>
            <a:endParaRPr kumimoji="1" lang="zh-CN" altLang="en-US" sz="67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5C8BC3"/>
          </a:solidFill>
          <a:ln w="38100" cap="rnd">
            <a:solidFill>
              <a:srgbClr val="5C8BC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C01762-D9F4-8E47-125C-3495BEDE4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991" y="2734056"/>
            <a:ext cx="6635737" cy="38221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</a:pPr>
            <a:r>
              <a:rPr lang="en" altLang="zh-CN" sz="2000" dirty="0">
                <a:latin typeface="Dotum" panose="020B0600000101010101" pitchFamily="34" charset="-127"/>
                <a:ea typeface="Dotum" panose="020B0600000101010101" pitchFamily="34" charset="-127"/>
              </a:rPr>
              <a:t>Inspired by The Guilty (2018).</a:t>
            </a:r>
            <a:r>
              <a:rPr lang="zh-CN" altLang="en-US" sz="2000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" altLang="zh-CN" sz="2000" dirty="0">
                <a:latin typeface="Dotum" panose="020B0600000101010101" pitchFamily="34" charset="-127"/>
                <a:ea typeface="Dotum" panose="020B0600000101010101" pitchFamily="34" charset="-127"/>
              </a:rPr>
              <a:t>Its sound-driven narrative showed how tension and emotion can exist without visual action.</a:t>
            </a:r>
          </a:p>
          <a:p>
            <a:pPr>
              <a:lnSpc>
                <a:spcPct val="95000"/>
              </a:lnSpc>
            </a:pPr>
            <a:r>
              <a:rPr lang="en" altLang="zh-CN" sz="2000" dirty="0">
                <a:latin typeface="Dotum" panose="020B0600000101010101" pitchFamily="34" charset="-127"/>
                <a:ea typeface="Dotum" panose="020B0600000101010101" pitchFamily="34" charset="-127"/>
              </a:rPr>
              <a:t>Sound carries the emotion of the story.</a:t>
            </a:r>
          </a:p>
          <a:p>
            <a:pPr>
              <a:lnSpc>
                <a:spcPct val="95000"/>
              </a:lnSpc>
            </a:pPr>
            <a:r>
              <a:rPr lang="en" altLang="zh-CN" sz="2000" dirty="0">
                <a:latin typeface="Dotum" panose="020B0600000101010101" pitchFamily="34" charset="-127"/>
                <a:ea typeface="Dotum" panose="020B0600000101010101" pitchFamily="34" charset="-127"/>
              </a:rPr>
              <a:t>There are only two voices, the man and the system.</a:t>
            </a:r>
          </a:p>
          <a:p>
            <a:pPr>
              <a:lnSpc>
                <a:spcPct val="95000"/>
              </a:lnSpc>
            </a:pPr>
            <a:r>
              <a:rPr lang="en" altLang="zh-CN" sz="2000" dirty="0">
                <a:latin typeface="Dotum" panose="020B0600000101010101" pitchFamily="34" charset="-127"/>
                <a:ea typeface="Dotum" panose="020B0600000101010101" pitchFamily="34" charset="-127"/>
              </a:rPr>
              <a:t>Every silence is filled with breathing, clicking, or faint electronic tones.</a:t>
            </a:r>
          </a:p>
          <a:p>
            <a:pPr>
              <a:lnSpc>
                <a:spcPct val="95000"/>
              </a:lnSpc>
            </a:pPr>
            <a:r>
              <a:rPr lang="en" altLang="zh-CN" sz="2000" dirty="0">
                <a:latin typeface="Dotum" panose="020B0600000101010101" pitchFamily="34" charset="-127"/>
                <a:ea typeface="Dotum" panose="020B0600000101010101" pitchFamily="34" charset="-127"/>
              </a:rPr>
              <a:t>As the story moves forward, their voices start to blend together.</a:t>
            </a:r>
          </a:p>
          <a:p>
            <a:pPr>
              <a:lnSpc>
                <a:spcPct val="95000"/>
              </a:lnSpc>
            </a:pPr>
            <a:r>
              <a:rPr lang="en" altLang="zh-CN" sz="2000" dirty="0">
                <a:latin typeface="Dotum" panose="020B0600000101010101" pitchFamily="34" charset="-127"/>
                <a:ea typeface="Dotum" panose="020B0600000101010101" pitchFamily="34" charset="-127"/>
              </a:rPr>
              <a:t>In the end, no one can tell which voice belongs to the human.</a:t>
            </a:r>
          </a:p>
        </p:txBody>
      </p:sp>
      <p:pic>
        <p:nvPicPr>
          <p:cNvPr id="5" name="图片 4" descr="站在麦克风前&#10;&#10;AI 生成的内容可能不正确。">
            <a:extLst>
              <a:ext uri="{FF2B5EF4-FFF2-40B4-BE49-F238E27FC236}">
                <a16:creationId xmlns:a16="http://schemas.microsoft.com/office/drawing/2014/main" id="{50A440AD-B8AE-9192-6393-6DE2A55B85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555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639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679C1AE-7ECA-F2EC-5BE2-18AE746A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5000"/>
              </a:lnSpc>
            </a:pPr>
            <a:r>
              <a:rPr lang="en" altLang="zh-CN" sz="5600" b="1">
                <a:latin typeface="Klee Medium" panose="02020600000000000000" pitchFamily="18" charset="-128"/>
                <a:ea typeface="Klee Medium" panose="02020600000000000000" pitchFamily="18" charset="-128"/>
              </a:rPr>
              <a:t>Space and Pacing</a:t>
            </a:r>
            <a:endParaRPr kumimoji="1" lang="zh-CN" altLang="en-US" sz="5600"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C243DF-9A03-5E77-DC39-61CDF04B6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44" y="2872899"/>
            <a:ext cx="4754038" cy="36597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" altLang="zh-CN" sz="2000" dirty="0">
                <a:latin typeface="Dotum" panose="020B0600000101010101" pitchFamily="34" charset="-127"/>
                <a:ea typeface="Dotum" panose="020B0600000101010101" pitchFamily="34" charset="-127"/>
              </a:rPr>
              <a:t>Inspired by Locke (2013).</a:t>
            </a:r>
            <a:r>
              <a:rPr lang="zh-CN" altLang="en-US" sz="2000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" altLang="zh-CN" sz="2000" dirty="0">
                <a:latin typeface="Dotum" panose="020B0600000101010101" pitchFamily="34" charset="-127"/>
                <a:ea typeface="Dotum" panose="020B0600000101010101" pitchFamily="34" charset="-127"/>
              </a:rPr>
              <a:t>Its confined setting and controlled rhythm guided my approach to space and timing.</a:t>
            </a:r>
          </a:p>
          <a:p>
            <a:pPr>
              <a:lnSpc>
                <a:spcPct val="95000"/>
              </a:lnSpc>
            </a:pPr>
            <a:r>
              <a:rPr lang="en" altLang="zh-CN" sz="2000" dirty="0">
                <a:latin typeface="Dotum" panose="020B0600000101010101" pitchFamily="34" charset="-127"/>
                <a:ea typeface="Dotum" panose="020B0600000101010101" pitchFamily="34" charset="-127"/>
              </a:rPr>
              <a:t>The entire story happens in one small room.</a:t>
            </a:r>
          </a:p>
          <a:p>
            <a:pPr>
              <a:lnSpc>
                <a:spcPct val="95000"/>
              </a:lnSpc>
            </a:pPr>
            <a:r>
              <a:rPr lang="en" altLang="zh-CN" sz="2000" dirty="0">
                <a:latin typeface="Dotum" panose="020B0600000101010101" pitchFamily="34" charset="-127"/>
                <a:ea typeface="Dotum" panose="020B0600000101010101" pitchFamily="34" charset="-127"/>
              </a:rPr>
              <a:t>The space feels calm at first but slowly becomes a cage.</a:t>
            </a:r>
          </a:p>
          <a:p>
            <a:pPr>
              <a:lnSpc>
                <a:spcPct val="95000"/>
              </a:lnSpc>
            </a:pPr>
            <a:r>
              <a:rPr lang="en" altLang="zh-CN" sz="2000" dirty="0">
                <a:latin typeface="Dotum" panose="020B0600000101010101" pitchFamily="34" charset="-127"/>
                <a:ea typeface="Dotum" panose="020B0600000101010101" pitchFamily="34" charset="-127"/>
              </a:rPr>
              <a:t>The pacing is slow and controlled, allowing silence to speak.</a:t>
            </a:r>
          </a:p>
          <a:p>
            <a:pPr>
              <a:lnSpc>
                <a:spcPct val="95000"/>
              </a:lnSpc>
            </a:pPr>
            <a:r>
              <a:rPr lang="en" altLang="zh-CN" sz="2000" dirty="0">
                <a:latin typeface="Dotum" panose="020B0600000101010101" pitchFamily="34" charset="-127"/>
                <a:ea typeface="Dotum" panose="020B0600000101010101" pitchFamily="34" charset="-127"/>
              </a:rPr>
              <a:t>Stillness replaces motion, showing that control does not need to shout.</a:t>
            </a:r>
          </a:p>
        </p:txBody>
      </p:sp>
      <p:pic>
        <p:nvPicPr>
          <p:cNvPr id="5" name="图片 4" descr="房间的摆设布局&#10;&#10;AI 生成的内容可能不正确。">
            <a:extLst>
              <a:ext uri="{FF2B5EF4-FFF2-40B4-BE49-F238E27FC236}">
                <a16:creationId xmlns:a16="http://schemas.microsoft.com/office/drawing/2014/main" id="{2E6798A4-AEB1-4C47-98D0-4869C30301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23" r="17560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548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EE3CBF7-9029-8F29-57C7-569AC86A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kumimoji="1" lang="en-US" altLang="zh-CN" sz="7200">
                <a:latin typeface="Klee Medium" panose="02020600000000000000" pitchFamily="18" charset="-128"/>
                <a:ea typeface="Klee Medium" panose="02020600000000000000" pitchFamily="18" charset="-128"/>
              </a:rPr>
              <a:t>Target</a:t>
            </a:r>
            <a:r>
              <a:rPr kumimoji="1" lang="zh-CN" altLang="en-US" sz="7200">
                <a:latin typeface="Klee Medium" panose="02020600000000000000" pitchFamily="18" charset="-128"/>
                <a:ea typeface="Klee Medium" panose="02020600000000000000" pitchFamily="18" charset="-128"/>
              </a:rPr>
              <a:t> </a:t>
            </a:r>
            <a:r>
              <a:rPr lang="en" altLang="zh-CN" sz="7200" b="1">
                <a:latin typeface="Klee Medium" panose="02020600000000000000" pitchFamily="18" charset="-128"/>
                <a:ea typeface="Klee Medium" panose="02020600000000000000" pitchFamily="18" charset="-128"/>
              </a:rPr>
              <a:t>Audience</a:t>
            </a:r>
            <a:endParaRPr kumimoji="1" lang="zh-CN" altLang="en-US" sz="7200"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16F8E3-427F-0390-38EF-18BC836FA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345920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Influenced by the reflective tone of Black Mirror.</a:t>
            </a:r>
            <a:r>
              <a:rPr lang="zh-CN" altLang="en-US" sz="2400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The film speaks to viewers who think deeply about technology, emotion, and control.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This film is made for people who are interested in technology, emotion, and self-awareness.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They prefer reflective stories that explore meaning and atmosphere.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The audience values subtle expression, quiet emotion, and strong visual language.</a:t>
            </a:r>
          </a:p>
          <a:p>
            <a:pPr>
              <a:lnSpc>
                <a:spcPct val="95000"/>
              </a:lnSpc>
            </a:pPr>
            <a:r>
              <a:rPr lang="en" altLang="zh-CN" sz="2400" dirty="0">
                <a:latin typeface="Dotum" panose="020B0600000101010101" pitchFamily="34" charset="-127"/>
                <a:ea typeface="Dotum" panose="020B0600000101010101" pitchFamily="34" charset="-127"/>
              </a:rPr>
              <a:t>“Parameters” is aimed at viewers who enjoy thinking and feeling through cinema.</a:t>
            </a:r>
          </a:p>
        </p:txBody>
      </p:sp>
      <p:pic>
        <p:nvPicPr>
          <p:cNvPr id="5" name="图片 4" descr="黑暗的房间里有窗户&#10;&#10;AI 生成的内容可能不正确。">
            <a:extLst>
              <a:ext uri="{FF2B5EF4-FFF2-40B4-BE49-F238E27FC236}">
                <a16:creationId xmlns:a16="http://schemas.microsoft.com/office/drawing/2014/main" id="{EBC80FAC-6165-3BA3-4CEB-9374EA399A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01" r="28085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0E33741-3FDC-6587-CA62-8B944386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5000"/>
              </a:lnSpc>
            </a:pPr>
            <a:r>
              <a:rPr lang="en" altLang="zh-CN" sz="5600" b="1">
                <a:latin typeface="Klee Medium" panose="02020600000000000000" pitchFamily="18" charset="-128"/>
                <a:ea typeface="Klee Medium" panose="02020600000000000000" pitchFamily="18" charset="-128"/>
              </a:rPr>
              <a:t>Production Plan</a:t>
            </a:r>
            <a:endParaRPr kumimoji="1" lang="zh-CN" altLang="en-US" sz="5600"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9F5F"/>
          </a:solidFill>
          <a:ln w="38100" cap="rnd">
            <a:solidFill>
              <a:srgbClr val="C69F5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 descr="桌子上的电脑和椅子&#10;&#10;AI 生成的内容可能不正确。">
            <a:extLst>
              <a:ext uri="{FF2B5EF4-FFF2-40B4-BE49-F238E27FC236}">
                <a16:creationId xmlns:a16="http://schemas.microsoft.com/office/drawing/2014/main" id="{B190D687-6E4E-CF01-FB7B-DBDB1EB929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435" r="20234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aphicFrame>
        <p:nvGraphicFramePr>
          <p:cNvPr id="7" name="内容占位符 2">
            <a:extLst>
              <a:ext uri="{FF2B5EF4-FFF2-40B4-BE49-F238E27FC236}">
                <a16:creationId xmlns:a16="http://schemas.microsoft.com/office/drawing/2014/main" id="{3D110540-6E52-7CE1-A360-F8D3985AF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355797"/>
              </p:ext>
            </p:extLst>
          </p:nvPr>
        </p:nvGraphicFramePr>
        <p:xfrm>
          <a:off x="5297762" y="2706624"/>
          <a:ext cx="6251110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37466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DengXian"/>
        <a:ea typeface=""/>
        <a:cs typeface=""/>
      </a:majorFont>
      <a:minorFont>
        <a:latin typeface="DengXia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868</Words>
  <Application>Microsoft Macintosh PowerPoint</Application>
  <PresentationFormat>宽屏</PresentationFormat>
  <Paragraphs>69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DengXian</vt:lpstr>
      <vt:lpstr>DengXian Light</vt:lpstr>
      <vt:lpstr>Dotum</vt:lpstr>
      <vt:lpstr>Klee Medium</vt:lpstr>
      <vt:lpstr>Arial</vt:lpstr>
      <vt:lpstr>Marker Felt Thin</vt:lpstr>
      <vt:lpstr>Marker Felt Thin</vt:lpstr>
      <vt:lpstr>SketchyVTI</vt:lpstr>
      <vt:lpstr>PARAMETERS</vt:lpstr>
      <vt:lpstr>Core Idea</vt:lpstr>
      <vt:lpstr>Story Overview</vt:lpstr>
      <vt:lpstr>Color Design</vt:lpstr>
      <vt:lpstr>Lighting Approach</vt:lpstr>
      <vt:lpstr>Sound Design</vt:lpstr>
      <vt:lpstr>Space and Pacing</vt:lpstr>
      <vt:lpstr>Target Audience</vt:lpstr>
      <vt:lpstr>Production Plan</vt:lpstr>
      <vt:lpstr>Team</vt:lpstr>
      <vt:lpstr>Meaning of the Film</vt:lpstr>
      <vt:lpstr>Two Paths, One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Ethan He</dc:creator>
  <cp:lastModifiedBy>Ethan He</cp:lastModifiedBy>
  <cp:revision>2</cp:revision>
  <dcterms:created xsi:type="dcterms:W3CDTF">2025-10-27T03:49:27Z</dcterms:created>
  <dcterms:modified xsi:type="dcterms:W3CDTF">2025-10-29T02:59:40Z</dcterms:modified>
</cp:coreProperties>
</file>